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82" r:id="rId7"/>
    <p:sldId id="260" r:id="rId8"/>
    <p:sldId id="261" r:id="rId9"/>
    <p:sldId id="262" r:id="rId10"/>
    <p:sldId id="28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3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86"/>
  </p:normalViewPr>
  <p:slideViewPr>
    <p:cSldViewPr snapToGrid="0" snapToObjects="1">
      <p:cViewPr varScale="1">
        <p:scale>
          <a:sx n="47" d="100"/>
          <a:sy n="47" d="100"/>
        </p:scale>
        <p:origin x="21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688D-0069-3B4B-A99D-6F5652776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48CBC-CD4D-F646-BA45-093315E48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731DC-C840-FB4A-A3AE-1D7DFC46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AC99-B047-2C46-8916-4F11B67E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9619-ACE8-5F44-BDCE-FF2D790A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78A-B750-194A-81C5-A2416ECB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97AA9-3219-9045-A0AE-4442B66C4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F477E-DA02-E542-ACC2-EABF799D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F33D2-7FF3-A34B-B969-DCC3A502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63364-E052-9941-81C8-8A50A698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79B98-4D5E-5043-8430-7886DE9A2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925D4-404C-7F41-BA8A-0E8A006F0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F9A2-444D-B94A-9667-5A2A3166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6910C-0551-9F49-9A2B-D2BF1EC7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69302-D103-C34D-B591-6EA62DBC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1868-8D16-3B4A-9DF8-4E52DC1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B253-4F86-A245-B5E6-5D7059F02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5072-347E-D347-BE7F-5A2931A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4BE6B-7A03-5D47-BBF6-33D75702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B7A9-3677-EC4B-B55C-75EB9643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C9D4-BCC1-D348-8CF1-85F4790E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5AC32-55F7-6A4C-94A3-8BC74141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4F23D-8E84-784F-9308-0A6A00E3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CDB2-500F-1442-AEAD-7AB02AAB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E8544-8BEE-5848-9AD8-C931EFDD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8385-BD16-5743-94EC-7A359A3E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60CCE-5744-6D49-BB63-0C49E402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70B26-EE54-174A-87B1-9EC438F65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206AB-2708-8E46-8C82-2BC833FF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23242-37DD-1845-8425-3A7AB42C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E38CA-4056-E847-B0CA-378082BA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D06F-B805-A240-A793-892B3C57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4F6C-1AE0-0A45-9653-412495E33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C8ED3-66DF-D548-BEBB-488038CE8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BD8CA-E872-924B-9F61-398A7D8DD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EAEECF-7F6B-AE4E-ACBF-D5EE6A17C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4D49-7FED-A545-A6B4-50CF3030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C503C-9DBE-7844-AE66-33BC073E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CC9AB-0D67-7642-9656-F3CA98CF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23A0-EE22-094F-950A-5039B835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D00F1-B2D7-6D4A-BBF1-D76AE89C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F5928-087E-904D-BA43-378D525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38CA2-E08B-404F-8494-5B48DF3E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2203C-66AF-6D40-ABCA-30A1BFDA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0C47E-0D02-4947-AB07-D6E75F09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399A1-1472-BA40-BEB7-03EB28EE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3251-6792-E443-8B55-F516143E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92C4-2D0B-B649-A168-E186882BA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1457B-1805-F641-AD26-39BA98AE6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1710-8CAE-3C42-96F0-10C83E60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FA042-11CA-4142-AF4C-0ECC373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A1D0A-731D-5D49-B6BF-848CA1F3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280D-9DA0-0D44-AF92-3CF8B01C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66687-85FF-E54E-89FF-A5832F000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72B7B-5B9D-C14D-A51B-727A7F700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A1681-2C00-F540-A8BC-E73CF746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DE26-20CB-7E45-A477-C854A446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B92F1-4CA1-E84D-AAFB-33B0D3EC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11617-1AD9-3740-86C4-25793A67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CC110-6C2C-8842-A085-D1456D4D4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5CC3-2B88-3748-817B-0FC9BA9C5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E0FF-72B3-3947-B1E8-1F9E2676988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8D53-3945-FC43-8786-50D483D61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A56AF-B1CE-714F-968E-BC8DB59AC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7F0E-5DD5-1C4F-8913-682AE20BE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DF3E-7CDC-2646-9F2F-62211B8C3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158FF-277C-1545-A548-B660BAB6D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5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24A3-2BBA-4645-ADC0-C130420E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418D-07C6-3E4C-8574-471A96F74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7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4849-27C0-F140-8917-7E462279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78"/>
            <a:ext cx="10515600" cy="1325563"/>
          </a:xfrm>
        </p:spPr>
        <p:txBody>
          <a:bodyPr/>
          <a:lstStyle/>
          <a:p>
            <a:r>
              <a:rPr lang="en-IN" b="1" u="sng" dirty="0"/>
              <a:t>Decision boundary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0A59-8BC7-5545-9E90-46D58A9D0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84" y="1253330"/>
            <a:ext cx="11676185" cy="5415392"/>
          </a:xfrm>
        </p:spPr>
        <p:txBody>
          <a:bodyPr>
            <a:normAutofit/>
          </a:bodyPr>
          <a:lstStyle/>
          <a:p>
            <a:r>
              <a:rPr lang="en-IN" dirty="0"/>
              <a:t>Gives a better sense of what the hypothesis function is computing</a:t>
            </a:r>
          </a:p>
          <a:p>
            <a:r>
              <a:rPr lang="en-IN" dirty="0"/>
              <a:t>Better understand of what the hypothesis function looks like</a:t>
            </a:r>
          </a:p>
          <a:p>
            <a:pPr lvl="1"/>
            <a:r>
              <a:rPr lang="en-IN" dirty="0"/>
              <a:t>One way of using the sigmoid function is;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When the probability of y being 1 is greater than 0.5 then we can predict y = 1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FF0000"/>
                </a:solidFill>
              </a:rPr>
              <a:t>     Else we predict y = 0</a:t>
            </a:r>
          </a:p>
          <a:p>
            <a:pPr lvl="1"/>
            <a:r>
              <a:rPr lang="en-IN" dirty="0">
                <a:solidFill>
                  <a:srgbClr val="002060"/>
                </a:solidFill>
              </a:rPr>
              <a:t>When is it exactly that h</a:t>
            </a:r>
            <a:r>
              <a:rPr lang="el-GR" baseline="-25000" dirty="0">
                <a:solidFill>
                  <a:srgbClr val="002060"/>
                </a:solidFill>
              </a:rPr>
              <a:t>θ</a:t>
            </a:r>
            <a:r>
              <a:rPr lang="el-GR" dirty="0">
                <a:solidFill>
                  <a:srgbClr val="002060"/>
                </a:solidFill>
              </a:rPr>
              <a:t>(</a:t>
            </a:r>
            <a:r>
              <a:rPr lang="en-IN" dirty="0">
                <a:solidFill>
                  <a:srgbClr val="002060"/>
                </a:solidFill>
              </a:rPr>
              <a:t>x) is greater than 0.5?</a:t>
            </a:r>
          </a:p>
          <a:p>
            <a:pPr lvl="2"/>
            <a:r>
              <a:rPr lang="en-IN" dirty="0"/>
              <a:t>Look at sigmoid function</a:t>
            </a:r>
          </a:p>
          <a:p>
            <a:pPr lvl="3"/>
            <a:r>
              <a:rPr lang="en-IN" dirty="0"/>
              <a:t>g(z) is greater than or equal to 0.5 when z is greater than or equal to 0</a:t>
            </a:r>
          </a:p>
          <a:p>
            <a:pPr lvl="2"/>
            <a:r>
              <a:rPr lang="en-IN" dirty="0"/>
              <a:t>So if z is positive, g(z) is greater than 0.5</a:t>
            </a:r>
          </a:p>
          <a:p>
            <a:pPr lvl="3"/>
            <a:r>
              <a:rPr lang="en-IN" dirty="0"/>
              <a:t>z = (</a:t>
            </a:r>
            <a:r>
              <a:rPr lang="el-GR" dirty="0"/>
              <a:t>θ</a:t>
            </a:r>
            <a:r>
              <a:rPr lang="en-IN" i="1" baseline="30000" dirty="0"/>
              <a:t>T</a:t>
            </a:r>
            <a:r>
              <a:rPr lang="en-IN" dirty="0"/>
              <a:t> x)</a:t>
            </a:r>
          </a:p>
          <a:p>
            <a:pPr lvl="2"/>
            <a:r>
              <a:rPr lang="en-IN" dirty="0"/>
              <a:t>So when </a:t>
            </a:r>
          </a:p>
          <a:p>
            <a:pPr lvl="3"/>
            <a:r>
              <a:rPr lang="el-GR" dirty="0"/>
              <a:t>θ</a:t>
            </a:r>
            <a:r>
              <a:rPr lang="en-IN" i="1" baseline="30000" dirty="0"/>
              <a:t>T</a:t>
            </a:r>
            <a:r>
              <a:rPr lang="en-IN" dirty="0"/>
              <a:t> x &gt;= 0.  Then h</a:t>
            </a:r>
            <a:r>
              <a:rPr lang="el-GR" baseline="-25000" dirty="0"/>
              <a:t>θ</a:t>
            </a:r>
            <a:r>
              <a:rPr lang="el-GR" dirty="0"/>
              <a:t> &gt;= 0.5</a:t>
            </a:r>
          </a:p>
          <a:p>
            <a:r>
              <a:rPr lang="en-IN" dirty="0"/>
              <a:t>So what we've shown is that the hypothesis predicts </a:t>
            </a:r>
            <a:r>
              <a:rPr lang="en-IN" dirty="0">
                <a:solidFill>
                  <a:srgbClr val="FF0000"/>
                </a:solidFill>
              </a:rPr>
              <a:t>y = 1 when 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IN" i="1" baseline="30000" dirty="0">
                <a:solidFill>
                  <a:srgbClr val="FF0000"/>
                </a:solidFill>
              </a:rPr>
              <a:t>T</a:t>
            </a:r>
            <a:r>
              <a:rPr lang="en-IN" dirty="0">
                <a:solidFill>
                  <a:srgbClr val="FF0000"/>
                </a:solidFill>
              </a:rPr>
              <a:t> x &gt;= 0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The corollary of that when 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IN" i="1" baseline="30000" dirty="0">
                <a:solidFill>
                  <a:srgbClr val="FF0000"/>
                </a:solidFill>
              </a:rPr>
              <a:t>T</a:t>
            </a:r>
            <a:r>
              <a:rPr lang="en-IN" dirty="0">
                <a:solidFill>
                  <a:srgbClr val="FF0000"/>
                </a:solidFill>
              </a:rPr>
              <a:t> x &lt;= 0 then the hypothesis predicts y = 0 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E5221-644D-6A4D-B26C-B3FD82D7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00" y="3382170"/>
            <a:ext cx="3568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2815-0A5D-3946-A5DF-01AE45E6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Decision boundary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708B-81FC-E448-A61C-6512AFDB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85" y="1477108"/>
            <a:ext cx="11078307" cy="4829907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 g(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 + θ</a:t>
            </a:r>
            <a:r>
              <a:rPr lang="el-GR" baseline="-25000" dirty="0"/>
              <a:t>1</a:t>
            </a:r>
            <a:r>
              <a:rPr lang="en-IN" dirty="0"/>
              <a:t>x</a:t>
            </a:r>
            <a:r>
              <a:rPr lang="en-IN" baseline="-25000" dirty="0"/>
              <a:t>1 </a:t>
            </a:r>
            <a:r>
              <a:rPr lang="en-IN" dirty="0"/>
              <a:t>+ </a:t>
            </a:r>
            <a:r>
              <a:rPr lang="el-GR" dirty="0"/>
              <a:t>θ</a:t>
            </a:r>
            <a:r>
              <a:rPr lang="el-GR" baseline="-25000" dirty="0"/>
              <a:t>2</a:t>
            </a:r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dirty="0"/>
              <a:t>)</a:t>
            </a:r>
          </a:p>
          <a:p>
            <a:r>
              <a:rPr lang="en-IN" dirty="0"/>
              <a:t>So, for example</a:t>
            </a:r>
          </a:p>
          <a:p>
            <a:pPr lvl="1"/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 = -3</a:t>
            </a:r>
          </a:p>
          <a:p>
            <a:pPr lvl="1"/>
            <a:r>
              <a:rPr lang="el-GR" dirty="0"/>
              <a:t>θ</a:t>
            </a:r>
            <a:r>
              <a:rPr lang="el-GR" baseline="-25000" dirty="0"/>
              <a:t>1</a:t>
            </a:r>
            <a:r>
              <a:rPr lang="el-GR" dirty="0"/>
              <a:t> = 1</a:t>
            </a:r>
          </a:p>
          <a:p>
            <a:pPr lvl="1"/>
            <a:r>
              <a:rPr lang="el-GR" dirty="0"/>
              <a:t>θ</a:t>
            </a:r>
            <a:r>
              <a:rPr lang="el-GR" baseline="-25000" dirty="0"/>
              <a:t>2</a:t>
            </a:r>
            <a:r>
              <a:rPr lang="el-GR" dirty="0"/>
              <a:t> = 1</a:t>
            </a:r>
          </a:p>
          <a:p>
            <a:r>
              <a:rPr lang="en-IN" dirty="0"/>
              <a:t>So our parameter vector is a column vector with the above values</a:t>
            </a:r>
          </a:p>
          <a:p>
            <a:pPr lvl="1"/>
            <a:r>
              <a:rPr lang="en-IN" dirty="0"/>
              <a:t>So, </a:t>
            </a:r>
            <a:r>
              <a:rPr lang="el-GR" dirty="0"/>
              <a:t>θ</a:t>
            </a:r>
            <a:r>
              <a:rPr lang="en-IN" i="1" baseline="30000" dirty="0"/>
              <a:t>T</a:t>
            </a:r>
            <a:r>
              <a:rPr lang="en-IN" dirty="0"/>
              <a:t> is a row vector = [-3,1,1]</a:t>
            </a:r>
          </a:p>
          <a:p>
            <a:r>
              <a:rPr lang="en-IN" dirty="0"/>
              <a:t>What does this mean?</a:t>
            </a:r>
          </a:p>
          <a:p>
            <a:pPr lvl="1"/>
            <a:r>
              <a:rPr lang="en-IN" dirty="0"/>
              <a:t>The z here becomes </a:t>
            </a:r>
            <a:r>
              <a:rPr lang="el-GR" dirty="0"/>
              <a:t>θ</a:t>
            </a:r>
            <a:r>
              <a:rPr lang="en-IN" i="1" baseline="30000" dirty="0"/>
              <a:t>T</a:t>
            </a:r>
            <a:r>
              <a:rPr lang="en-IN" dirty="0"/>
              <a:t> x</a:t>
            </a:r>
          </a:p>
          <a:p>
            <a:pPr lvl="1"/>
            <a:r>
              <a:rPr lang="en-IN" dirty="0"/>
              <a:t>We predict "y = 1" if</a:t>
            </a:r>
          </a:p>
          <a:p>
            <a:pPr lvl="2"/>
            <a:r>
              <a:rPr lang="en-IN" dirty="0"/>
              <a:t>-3x</a:t>
            </a:r>
            <a:r>
              <a:rPr lang="en-IN" baseline="-25000" dirty="0"/>
              <a:t>0</a:t>
            </a:r>
            <a:r>
              <a:rPr lang="en-IN" dirty="0"/>
              <a:t> + 1x</a:t>
            </a:r>
            <a:r>
              <a:rPr lang="en-IN" baseline="-25000" dirty="0"/>
              <a:t>1</a:t>
            </a:r>
            <a:r>
              <a:rPr lang="en-IN" dirty="0"/>
              <a:t> + 1x</a:t>
            </a:r>
            <a:r>
              <a:rPr lang="en-IN" baseline="-25000" dirty="0"/>
              <a:t>2</a:t>
            </a:r>
            <a:r>
              <a:rPr lang="en-IN" dirty="0"/>
              <a:t> &gt;= 0</a:t>
            </a:r>
          </a:p>
          <a:p>
            <a:pPr lvl="2"/>
            <a:r>
              <a:rPr lang="en-IN" dirty="0"/>
              <a:t>-3 + x</a:t>
            </a:r>
            <a:r>
              <a:rPr lang="en-IN" baseline="-25000" dirty="0"/>
              <a:t>1</a:t>
            </a:r>
            <a:r>
              <a:rPr lang="en-IN" dirty="0"/>
              <a:t> + x</a:t>
            </a:r>
            <a:r>
              <a:rPr lang="en-IN" baseline="-25000" dirty="0"/>
              <a:t>2</a:t>
            </a:r>
            <a:r>
              <a:rPr lang="en-IN" dirty="0"/>
              <a:t> &gt;= 0</a:t>
            </a:r>
          </a:p>
          <a:p>
            <a:r>
              <a:rPr lang="en-IN" dirty="0"/>
              <a:t>We can also re-write this as</a:t>
            </a:r>
          </a:p>
          <a:p>
            <a:pPr lvl="1"/>
            <a:r>
              <a:rPr lang="en-IN" dirty="0"/>
              <a:t>If (x</a:t>
            </a:r>
            <a:r>
              <a:rPr lang="en-IN" baseline="-25000" dirty="0"/>
              <a:t>1</a:t>
            </a:r>
            <a:r>
              <a:rPr lang="en-IN" dirty="0"/>
              <a:t> + x</a:t>
            </a:r>
            <a:r>
              <a:rPr lang="en-IN" baseline="-25000" dirty="0"/>
              <a:t>2</a:t>
            </a:r>
            <a:r>
              <a:rPr lang="en-IN" dirty="0"/>
              <a:t> &gt;= 3) then we predict y = 1</a:t>
            </a:r>
          </a:p>
          <a:p>
            <a:pPr lvl="1"/>
            <a:r>
              <a:rPr lang="en-IN" dirty="0"/>
              <a:t>If we plot</a:t>
            </a:r>
          </a:p>
          <a:p>
            <a:pPr lvl="2"/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 + x</a:t>
            </a:r>
            <a:r>
              <a:rPr lang="en-IN" baseline="-25000" dirty="0"/>
              <a:t>2</a:t>
            </a:r>
            <a:r>
              <a:rPr lang="en-IN" dirty="0"/>
              <a:t> = 3 we graphically plot our </a:t>
            </a:r>
            <a:r>
              <a:rPr lang="en-IN" b="1" dirty="0"/>
              <a:t>decision boundary</a:t>
            </a: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53F20-1E26-694D-805D-2C51948D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88" y="946944"/>
            <a:ext cx="3098800" cy="234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1BE1D-2509-A94C-942F-7765D743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8" y="4143375"/>
            <a:ext cx="3051370" cy="25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0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A3869-91AF-2542-B3BF-08D31865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384" y="245697"/>
            <a:ext cx="3429663" cy="3024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D5416-950F-CA47-8DA9-5BD7251C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6309-1B8F-D548-B8CC-23A3DA96A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Means we have these two regions on the graph</a:t>
            </a:r>
          </a:p>
          <a:p>
            <a:pPr lvl="1"/>
            <a:r>
              <a:rPr lang="en-IN" dirty="0"/>
              <a:t>Blue = false</a:t>
            </a:r>
          </a:p>
          <a:p>
            <a:pPr lvl="1"/>
            <a:r>
              <a:rPr lang="en-IN" dirty="0"/>
              <a:t>Magenta = true</a:t>
            </a:r>
          </a:p>
          <a:p>
            <a:pPr lvl="1"/>
            <a:r>
              <a:rPr lang="en-IN" dirty="0"/>
              <a:t>Line = decision boundary</a:t>
            </a:r>
          </a:p>
          <a:p>
            <a:pPr lvl="2"/>
            <a:r>
              <a:rPr lang="en-IN" dirty="0"/>
              <a:t>Concretely, the straight line is the set of points where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 0.5 exactly</a:t>
            </a:r>
          </a:p>
          <a:p>
            <a:pPr lvl="1"/>
            <a:r>
              <a:rPr lang="en-IN" dirty="0"/>
              <a:t>The decision boundary is a property of the hypothesis</a:t>
            </a:r>
          </a:p>
          <a:p>
            <a:pPr lvl="2"/>
            <a:r>
              <a:rPr lang="en-IN" dirty="0"/>
              <a:t>Means we can create the boundary with the hypothesis and parameters without any data</a:t>
            </a:r>
          </a:p>
          <a:p>
            <a:pPr lvl="3"/>
            <a:r>
              <a:rPr lang="en-IN" dirty="0"/>
              <a:t>Later, we use the data to determine the parameter values</a:t>
            </a:r>
          </a:p>
          <a:p>
            <a:pPr lvl="2"/>
            <a:r>
              <a:rPr lang="en-IN" dirty="0"/>
              <a:t>i.e. y = 1 if</a:t>
            </a:r>
          </a:p>
          <a:p>
            <a:pPr lvl="3"/>
            <a:r>
              <a:rPr lang="en-IN" dirty="0"/>
              <a:t>5 - x</a:t>
            </a:r>
            <a:r>
              <a:rPr lang="en-IN" baseline="-25000" dirty="0"/>
              <a:t>1</a:t>
            </a:r>
            <a:r>
              <a:rPr lang="en-IN" dirty="0"/>
              <a:t> &gt; 0</a:t>
            </a:r>
          </a:p>
          <a:p>
            <a:pPr lvl="3"/>
            <a:r>
              <a:rPr lang="en-IN" dirty="0"/>
              <a:t>5 &gt; x</a:t>
            </a:r>
            <a:r>
              <a:rPr lang="en-IN" baseline="-25000" dirty="0"/>
              <a:t>1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1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70A5-5CAE-4640-A75C-1BC97BE8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Non-linear decision boundaries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AF7A-808C-9D45-B2C8-9F1F078F1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 logistic regression to fit a complex non-linear data set</a:t>
            </a:r>
          </a:p>
          <a:p>
            <a:pPr lvl="1"/>
            <a:r>
              <a:rPr lang="en-IN" dirty="0"/>
              <a:t>Like polynomial regress add higher order terms</a:t>
            </a:r>
          </a:p>
          <a:p>
            <a:pPr lvl="1"/>
            <a:r>
              <a:rPr lang="en-IN" dirty="0"/>
              <a:t>So say we have</a:t>
            </a:r>
          </a:p>
          <a:p>
            <a:pPr lvl="2"/>
            <a:r>
              <a:rPr lang="en-IN" dirty="0"/>
              <a:t>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 g(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 + θ</a:t>
            </a:r>
            <a:r>
              <a:rPr lang="el-GR" baseline="-25000" dirty="0"/>
              <a:t>1</a:t>
            </a:r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+ </a:t>
            </a:r>
            <a:r>
              <a:rPr lang="el-GR" dirty="0"/>
              <a:t>θ</a:t>
            </a:r>
            <a:r>
              <a:rPr lang="el-GR" baseline="-25000" dirty="0"/>
              <a:t>3</a:t>
            </a:r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 + </a:t>
            </a:r>
            <a:r>
              <a:rPr lang="el-GR" dirty="0"/>
              <a:t>θ</a:t>
            </a:r>
            <a:r>
              <a:rPr lang="el-GR" baseline="-25000" dirty="0"/>
              <a:t>4</a:t>
            </a:r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  <a:p>
            <a:pPr lvl="2"/>
            <a:r>
              <a:rPr lang="en-IN" dirty="0"/>
              <a:t>We take the transpose of the </a:t>
            </a:r>
            <a:r>
              <a:rPr lang="el-GR" dirty="0"/>
              <a:t>θ </a:t>
            </a:r>
            <a:r>
              <a:rPr lang="en-IN" dirty="0"/>
              <a:t>vector times the input vector </a:t>
            </a:r>
          </a:p>
          <a:p>
            <a:pPr lvl="3"/>
            <a:r>
              <a:rPr lang="en-IN" dirty="0"/>
              <a:t>Say </a:t>
            </a:r>
            <a:r>
              <a:rPr lang="el-GR" dirty="0"/>
              <a:t>θ</a:t>
            </a:r>
            <a:r>
              <a:rPr lang="en-IN" baseline="30000" dirty="0"/>
              <a:t>T</a:t>
            </a:r>
            <a:r>
              <a:rPr lang="en-IN" dirty="0"/>
              <a:t> was [-1,0,0,1,1] then we say;</a:t>
            </a:r>
          </a:p>
          <a:p>
            <a:pPr lvl="3"/>
            <a:r>
              <a:rPr lang="en-IN" dirty="0"/>
              <a:t>Predict that "y = 1" </a:t>
            </a:r>
            <a:r>
              <a:rPr lang="en-IN" i="1" dirty="0"/>
              <a:t>if</a:t>
            </a:r>
            <a:endParaRPr lang="en-IN" dirty="0"/>
          </a:p>
          <a:p>
            <a:pPr lvl="4"/>
            <a:r>
              <a:rPr lang="en-IN" dirty="0"/>
              <a:t>-1 + x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 + x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 &gt;= 0</a:t>
            </a:r>
            <a:br>
              <a:rPr lang="en-IN" dirty="0"/>
            </a:br>
            <a:r>
              <a:rPr lang="en-IN" dirty="0"/>
              <a:t>or</a:t>
            </a:r>
          </a:p>
          <a:p>
            <a:pPr lvl="4"/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 + x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 &gt;= 1</a:t>
            </a:r>
          </a:p>
          <a:p>
            <a:pPr lvl="3"/>
            <a:r>
              <a:rPr lang="en-IN" dirty="0"/>
              <a:t>If we plot x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 + x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 = 1</a:t>
            </a:r>
          </a:p>
          <a:p>
            <a:pPr lvl="4"/>
            <a:r>
              <a:rPr lang="en-IN" dirty="0"/>
              <a:t>This gives us a circle with a radius of 1 around 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F6865-8B9D-EC4E-BA02-F0678F6F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326" y="3711575"/>
            <a:ext cx="3822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3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7FBC-5207-3749-A45A-4213397E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9F24-8D7C-414A-8030-D8F0037D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Mean we can build more complex decision boundaries by fitting complex parameters to this (relatively) simple hypothesis</a:t>
            </a:r>
          </a:p>
          <a:p>
            <a:r>
              <a:rPr lang="en-IN" dirty="0"/>
              <a:t>More complex decision boundaries?</a:t>
            </a:r>
          </a:p>
          <a:p>
            <a:pPr lvl="1"/>
            <a:r>
              <a:rPr lang="en-IN" dirty="0"/>
              <a:t>By using higher order polynomial terms, we can get even more complex decision boundaries</a:t>
            </a:r>
          </a:p>
          <a:p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79074-8054-A644-BEDE-A271999F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16" y="4321175"/>
            <a:ext cx="2692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8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1EEC-D042-1048-BA1D-149B4DE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Cost function for logistic regression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1ED6-C11B-064F-9D82-A266C957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54" y="1110517"/>
            <a:ext cx="10515600" cy="4351338"/>
          </a:xfrm>
        </p:spPr>
        <p:txBody>
          <a:bodyPr/>
          <a:lstStyle/>
          <a:p>
            <a:r>
              <a:rPr lang="en-IN" dirty="0"/>
              <a:t>Fit </a:t>
            </a:r>
            <a:r>
              <a:rPr lang="el-GR" dirty="0"/>
              <a:t>θ </a:t>
            </a:r>
            <a:r>
              <a:rPr lang="en-IN" dirty="0"/>
              <a:t>parameters</a:t>
            </a:r>
          </a:p>
          <a:p>
            <a:r>
              <a:rPr lang="en-IN" dirty="0"/>
              <a:t>Define the optimization object for the cost function we use the fit the parameters</a:t>
            </a:r>
          </a:p>
          <a:p>
            <a:pPr lvl="1"/>
            <a:r>
              <a:rPr lang="en-IN" dirty="0"/>
              <a:t>Training set of </a:t>
            </a:r>
            <a:r>
              <a:rPr lang="en-IN" i="1" dirty="0"/>
              <a:t>m</a:t>
            </a:r>
            <a:r>
              <a:rPr lang="en-IN" dirty="0"/>
              <a:t> training examples</a:t>
            </a:r>
          </a:p>
          <a:p>
            <a:pPr lvl="2"/>
            <a:r>
              <a:rPr lang="en-IN" dirty="0"/>
              <a:t>Each example has is n+1 length column vector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D4F0F-72F3-1148-B539-256F385A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53" y="4104447"/>
            <a:ext cx="5059213" cy="210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404FE-2C04-4143-A633-AD4D3EBFA55D}"/>
              </a:ext>
            </a:extLst>
          </p:cNvPr>
          <p:cNvSpPr txBox="1"/>
          <p:nvPr/>
        </p:nvSpPr>
        <p:spPr>
          <a:xfrm>
            <a:off x="6582506" y="2441942"/>
            <a:ext cx="5404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situation</a:t>
            </a:r>
          </a:p>
          <a:p>
            <a:pPr lvl="1"/>
            <a:r>
              <a:rPr lang="en-IN" dirty="0"/>
              <a:t>Set of m training examples</a:t>
            </a:r>
          </a:p>
          <a:p>
            <a:pPr lvl="1"/>
            <a:r>
              <a:rPr lang="en-IN" dirty="0"/>
              <a:t>Each example is a feature vector which is n+1 dimensional</a:t>
            </a:r>
          </a:p>
          <a:p>
            <a:pPr lvl="1"/>
            <a:r>
              <a:rPr lang="en-IN" dirty="0"/>
              <a:t>x</a:t>
            </a:r>
            <a:r>
              <a:rPr lang="en-IN" baseline="-25000" dirty="0"/>
              <a:t>0</a:t>
            </a:r>
            <a:r>
              <a:rPr lang="en-IN" dirty="0"/>
              <a:t> = 1</a:t>
            </a:r>
          </a:p>
          <a:p>
            <a:pPr lvl="1"/>
            <a:r>
              <a:rPr lang="en-IN" dirty="0"/>
              <a:t>y ∈ {0,1}</a:t>
            </a:r>
          </a:p>
          <a:p>
            <a:pPr lvl="1"/>
            <a:r>
              <a:rPr lang="en-IN" dirty="0"/>
              <a:t>Hypothesis is based on parameters (</a:t>
            </a:r>
            <a:r>
              <a:rPr lang="el-GR" dirty="0"/>
              <a:t>θ)</a:t>
            </a:r>
          </a:p>
          <a:p>
            <a:pPr lvl="2"/>
            <a:r>
              <a:rPr lang="en-IN" dirty="0"/>
              <a:t>Given the training set how to we chose/fit </a:t>
            </a:r>
            <a:r>
              <a:rPr lang="el-GR" dirty="0"/>
              <a:t>θ?</a:t>
            </a:r>
          </a:p>
        </p:txBody>
      </p:sp>
    </p:spTree>
    <p:extLst>
      <p:ext uri="{BB962C8B-B14F-4D97-AF65-F5344CB8AC3E}">
        <p14:creationId xmlns:p14="http://schemas.microsoft.com/office/powerpoint/2010/main" val="238711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E5B9-68F2-E243-B959-89047BD5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3E80-5F55-BF43-9092-427DDB20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22" y="171388"/>
            <a:ext cx="11412415" cy="7061749"/>
          </a:xfrm>
        </p:spPr>
        <p:txBody>
          <a:bodyPr>
            <a:normAutofit/>
          </a:bodyPr>
          <a:lstStyle/>
          <a:p>
            <a:r>
              <a:rPr lang="en-IN" dirty="0"/>
              <a:t>Linear regression uses the following function to determine </a:t>
            </a:r>
            <a:r>
              <a:rPr lang="el-GR" dirty="0"/>
              <a:t>θ</a:t>
            </a:r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Instead of writing the squared error term, we can write</a:t>
            </a:r>
          </a:p>
          <a:p>
            <a:pPr lvl="1"/>
            <a:r>
              <a:rPr lang="en-IN" dirty="0"/>
              <a:t>If we define "cost()" as;</a:t>
            </a:r>
          </a:p>
          <a:p>
            <a:pPr lvl="2"/>
            <a:r>
              <a:rPr lang="en-IN" dirty="0"/>
              <a:t>cost(h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</a:t>
            </a:r>
            <a:r>
              <a:rPr lang="en-IN" baseline="30000" dirty="0"/>
              <a:t>i</a:t>
            </a:r>
            <a:r>
              <a:rPr lang="en-IN" dirty="0"/>
              <a:t>), y) = 1/2(h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</a:t>
            </a:r>
            <a:r>
              <a:rPr lang="en-IN" baseline="30000" dirty="0"/>
              <a:t>i</a:t>
            </a:r>
            <a:r>
              <a:rPr lang="en-IN" dirty="0"/>
              <a:t>) - </a:t>
            </a:r>
            <a:r>
              <a:rPr lang="en-IN" dirty="0" err="1"/>
              <a:t>y</a:t>
            </a:r>
            <a:r>
              <a:rPr lang="en-IN" baseline="30000" dirty="0" err="1"/>
              <a:t>i</a:t>
            </a:r>
            <a:r>
              <a:rPr lang="en-IN" dirty="0"/>
              <a:t>)</a:t>
            </a:r>
            <a:r>
              <a:rPr lang="en-IN" baseline="30000" dirty="0"/>
              <a:t>2</a:t>
            </a:r>
            <a:endParaRPr lang="en-IN" dirty="0"/>
          </a:p>
          <a:p>
            <a:pPr lvl="2"/>
            <a:r>
              <a:rPr lang="en-IN" dirty="0"/>
              <a:t>Which evaluates to the cost for an individual example using the same measure as used in linear regression</a:t>
            </a:r>
          </a:p>
          <a:p>
            <a:pPr lvl="1"/>
            <a:r>
              <a:rPr lang="en-IN" dirty="0"/>
              <a:t>We can </a:t>
            </a:r>
            <a:r>
              <a:rPr lang="en-IN" b="1" dirty="0"/>
              <a:t>redefine J(</a:t>
            </a:r>
            <a:r>
              <a:rPr lang="el-GR" b="1" dirty="0"/>
              <a:t>θ) </a:t>
            </a:r>
            <a:r>
              <a:rPr lang="en-IN" b="1" dirty="0"/>
              <a:t>as</a:t>
            </a:r>
          </a:p>
          <a:p>
            <a:pPr lvl="1"/>
            <a:endParaRPr lang="en-IN" b="1" dirty="0"/>
          </a:p>
          <a:p>
            <a:pPr marL="0" indent="0">
              <a:buNone/>
            </a:pPr>
            <a:endParaRPr lang="en-IN" dirty="0"/>
          </a:p>
          <a:p>
            <a:pPr lvl="2"/>
            <a:r>
              <a:rPr lang="en-IN" dirty="0"/>
              <a:t>Which, appropriately, is the sum of all the individual costs over the training data (i.e. the same as linear regression)</a:t>
            </a:r>
          </a:p>
          <a:p>
            <a:r>
              <a:rPr lang="en-IN" dirty="0"/>
              <a:t>To further simplify it we can get rid of the superscripts</a:t>
            </a:r>
          </a:p>
          <a:p>
            <a:pPr lvl="1"/>
            <a:r>
              <a:rPr lang="en-IN" dirty="0"/>
              <a:t>So</a:t>
            </a:r>
          </a:p>
          <a:p>
            <a:pPr lvl="1"/>
            <a:endParaRPr lang="en-I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26CFA-719F-4C4D-8110-4B775CE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77" y="740997"/>
            <a:ext cx="50038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6CBF7-693D-F84C-A59A-CEDB98A5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35" y="3879850"/>
            <a:ext cx="50419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32A2C-621D-514B-AECE-D78A2B81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43" y="5930900"/>
            <a:ext cx="4254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5354-5B4A-244E-8CAA-A9AB8B93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this actually mean?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F538-C0A9-BB4A-B570-7B1CAB889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14450"/>
            <a:ext cx="11672888" cy="5543550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pPr lvl="1"/>
            <a:r>
              <a:rPr lang="en-IN" dirty="0"/>
              <a:t>This is the cost you want the learning algorithm to pay if the outcome is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and the actual outcome is y</a:t>
            </a:r>
          </a:p>
          <a:p>
            <a:pPr lvl="1"/>
            <a:r>
              <a:rPr lang="en-IN" dirty="0"/>
              <a:t>If we use this function for logistic regression this is a </a:t>
            </a:r>
            <a:r>
              <a:rPr lang="en-IN" b="1" dirty="0"/>
              <a:t>non-convex function</a:t>
            </a:r>
            <a:r>
              <a:rPr lang="en-IN" dirty="0"/>
              <a:t> for parameter optimization</a:t>
            </a:r>
          </a:p>
          <a:p>
            <a:pPr lvl="2"/>
            <a:r>
              <a:rPr lang="en-IN" dirty="0"/>
              <a:t>Could work....</a:t>
            </a:r>
          </a:p>
          <a:p>
            <a:r>
              <a:rPr lang="en-IN" dirty="0"/>
              <a:t>What do we mean by non convex?</a:t>
            </a:r>
          </a:p>
          <a:p>
            <a:pPr lvl="1"/>
            <a:r>
              <a:rPr lang="en-IN" dirty="0"/>
              <a:t>We have some function - J(</a:t>
            </a:r>
            <a:r>
              <a:rPr lang="el-GR" dirty="0"/>
              <a:t>θ) - </a:t>
            </a:r>
            <a:r>
              <a:rPr lang="en-IN" dirty="0"/>
              <a:t>for determining the parameters</a:t>
            </a:r>
          </a:p>
          <a:p>
            <a:pPr lvl="1"/>
            <a:r>
              <a:rPr lang="en-IN" dirty="0"/>
              <a:t>Our hypothesis function has a non-linearity (sigmoid function of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)</a:t>
            </a:r>
          </a:p>
          <a:p>
            <a:pPr lvl="2"/>
            <a:r>
              <a:rPr lang="en-IN" dirty="0"/>
              <a:t>This is a complicated non-linear function</a:t>
            </a:r>
          </a:p>
          <a:p>
            <a:pPr lvl="1"/>
            <a:r>
              <a:rPr lang="en-IN" dirty="0"/>
              <a:t>If you take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and plug it into the Cost() function, and them plug the Cost() function into J(</a:t>
            </a:r>
            <a:r>
              <a:rPr lang="el-GR" dirty="0"/>
              <a:t>θ) </a:t>
            </a:r>
            <a:r>
              <a:rPr lang="en-IN" dirty="0"/>
              <a:t>and plot J(</a:t>
            </a:r>
            <a:r>
              <a:rPr lang="el-GR" dirty="0"/>
              <a:t>θ) </a:t>
            </a:r>
            <a:r>
              <a:rPr lang="en-IN" dirty="0"/>
              <a:t>we find many local optimum -&gt; </a:t>
            </a:r>
            <a:r>
              <a:rPr lang="en-IN" i="1" dirty="0"/>
              <a:t>non convex function</a:t>
            </a:r>
            <a:endParaRPr lang="en-IN" dirty="0"/>
          </a:p>
          <a:p>
            <a:pPr lvl="1"/>
            <a:r>
              <a:rPr lang="en-IN" dirty="0"/>
              <a:t>Why is this a problem</a:t>
            </a:r>
          </a:p>
          <a:p>
            <a:pPr lvl="2"/>
            <a:r>
              <a:rPr lang="en-IN" dirty="0"/>
              <a:t>Lots of local minima mean gradient descent may not find the global optimum - may get stuck in a global minimum</a:t>
            </a:r>
          </a:p>
          <a:p>
            <a:pPr lvl="1"/>
            <a:r>
              <a:rPr lang="en-IN" dirty="0"/>
              <a:t>We would like a convex function so if you run gradient descent you converge to a global minimum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6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DEA4-C657-C042-B0AD-630FAF0C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 convex logistic regression cost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1D25-6B7A-E843-811D-1CA1E330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To get around this we need a different, convex Cost() function which means we can apply gradient descent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This is our logistic regression cost function</a:t>
            </a:r>
            <a:endParaRPr lang="en-IN" dirty="0"/>
          </a:p>
          <a:p>
            <a:pPr lvl="1"/>
            <a:r>
              <a:rPr lang="en-IN" dirty="0"/>
              <a:t>This is the penalty the algorithm pays</a:t>
            </a:r>
          </a:p>
          <a:p>
            <a:pPr lvl="1"/>
            <a:r>
              <a:rPr lang="en-IN" dirty="0"/>
              <a:t>Plot the function</a:t>
            </a:r>
          </a:p>
          <a:p>
            <a:r>
              <a:rPr lang="en-IN" dirty="0"/>
              <a:t>Plot y = 1</a:t>
            </a:r>
          </a:p>
          <a:p>
            <a:pPr lvl="1"/>
            <a:r>
              <a:rPr lang="en-IN" dirty="0"/>
              <a:t>So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evaluates as -log(h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</a:t>
            </a:r>
          </a:p>
          <a:p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B59C9-1D68-2743-8688-8D50AADE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441820"/>
            <a:ext cx="76454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33E0E-0763-C94C-9EF6-93FAE153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108" y="3857332"/>
            <a:ext cx="2852005" cy="231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E5EEF-AB79-DA41-9990-82EC89D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915" y="4604510"/>
            <a:ext cx="3167917" cy="15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DC3E-65BC-1F44-92EB-B73D1DBF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7B4C-E26F-E64F-B914-90988608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Classification problems</a:t>
            </a:r>
          </a:p>
          <a:p>
            <a:pPr lvl="1"/>
            <a:r>
              <a:rPr lang="en-IN" dirty="0"/>
              <a:t>Email -&gt; spam/not spam?</a:t>
            </a:r>
          </a:p>
          <a:p>
            <a:pPr lvl="1"/>
            <a:r>
              <a:rPr lang="en-IN" dirty="0"/>
              <a:t>Online transactions -&gt; fraudulent?</a:t>
            </a:r>
          </a:p>
          <a:p>
            <a:pPr lvl="1"/>
            <a:r>
              <a:rPr lang="en-IN" dirty="0" err="1"/>
              <a:t>Tumor</a:t>
            </a:r>
            <a:r>
              <a:rPr lang="en-IN" dirty="0"/>
              <a:t> -&gt; Malignant/benign</a:t>
            </a:r>
          </a:p>
          <a:p>
            <a:r>
              <a:rPr lang="en-IN" dirty="0"/>
              <a:t>Where y is a discrete value</a:t>
            </a:r>
          </a:p>
          <a:p>
            <a:pPr lvl="1"/>
            <a:r>
              <a:rPr lang="en-IN" dirty="0"/>
              <a:t>Develop the logistic regression algorithm to determine what class a new input should fall into</a:t>
            </a:r>
          </a:p>
          <a:p>
            <a:r>
              <a:rPr lang="en-IN" dirty="0"/>
              <a:t>Variable in these problems is Y</a:t>
            </a:r>
          </a:p>
          <a:p>
            <a:pPr lvl="1"/>
            <a:r>
              <a:rPr lang="en-IN" dirty="0"/>
              <a:t>Y is either 0 or 1</a:t>
            </a:r>
          </a:p>
          <a:p>
            <a:pPr lvl="2"/>
            <a:r>
              <a:rPr lang="en-IN" dirty="0"/>
              <a:t>0 = negative class (absence of something)</a:t>
            </a:r>
          </a:p>
          <a:p>
            <a:pPr lvl="2"/>
            <a:r>
              <a:rPr lang="en-IN" dirty="0"/>
              <a:t>1 = positive class (presence of something)</a:t>
            </a:r>
          </a:p>
          <a:p>
            <a:r>
              <a:rPr lang="en-IN" dirty="0"/>
              <a:t>Start with </a:t>
            </a:r>
            <a:r>
              <a:rPr lang="en-IN" b="1" dirty="0"/>
              <a:t>binary class problems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0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9E0D-1F75-B842-B9C0-C4E646D9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6030-7FFA-F146-A891-288AE36C4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9630"/>
            <a:ext cx="10920046" cy="6588369"/>
          </a:xfrm>
        </p:spPr>
        <p:txBody>
          <a:bodyPr>
            <a:normAutofit/>
          </a:bodyPr>
          <a:lstStyle/>
          <a:p>
            <a:r>
              <a:rPr lang="en-IN" dirty="0"/>
              <a:t>So when we're right, cost function is 0</a:t>
            </a:r>
          </a:p>
          <a:p>
            <a:pPr lvl="1"/>
            <a:r>
              <a:rPr lang="en-IN" dirty="0"/>
              <a:t>Else it slowly increases cost function as we become "more" wrong</a:t>
            </a:r>
          </a:p>
          <a:p>
            <a:pPr lvl="1"/>
            <a:r>
              <a:rPr lang="en-IN" dirty="0"/>
              <a:t>X axis is what we predict</a:t>
            </a:r>
          </a:p>
          <a:p>
            <a:pPr lvl="1"/>
            <a:r>
              <a:rPr lang="en-IN" dirty="0"/>
              <a:t>Y axis is the cost associated with that prediction</a:t>
            </a:r>
          </a:p>
          <a:p>
            <a:r>
              <a:rPr lang="en-IN" dirty="0"/>
              <a:t>This cost functions has some interesting properties</a:t>
            </a:r>
          </a:p>
          <a:p>
            <a:pPr lvl="1"/>
            <a:r>
              <a:rPr lang="en-IN" dirty="0"/>
              <a:t>If y = 1 and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= 1</a:t>
            </a:r>
          </a:p>
          <a:p>
            <a:pPr lvl="2"/>
            <a:r>
              <a:rPr lang="en-IN" dirty="0"/>
              <a:t>If hypothesis predicts exactly 1 and </a:t>
            </a:r>
            <a:r>
              <a:rPr lang="en-IN" dirty="0" err="1"/>
              <a:t>thats</a:t>
            </a:r>
            <a:r>
              <a:rPr lang="en-IN" dirty="0"/>
              <a:t> exactly correct then that corresponds to 0 (exactly, not nearly 0)</a:t>
            </a:r>
          </a:p>
          <a:p>
            <a:pPr lvl="1"/>
            <a:r>
              <a:rPr lang="en-IN" dirty="0"/>
              <a:t>As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goes to 0</a:t>
            </a:r>
          </a:p>
          <a:p>
            <a:pPr lvl="2"/>
            <a:r>
              <a:rPr lang="en-IN" dirty="0"/>
              <a:t>Cost goes to infinity </a:t>
            </a:r>
            <a:r>
              <a:rPr lang="en-IN" dirty="0" err="1"/>
              <a:t>i.e</a:t>
            </a:r>
            <a:r>
              <a:rPr lang="en-IN" dirty="0"/>
              <a:t>  ( you are saying that there is no chance for you to have cancer (H(x) =0) and then he has cancer (y=1))</a:t>
            </a:r>
          </a:p>
          <a:p>
            <a:pPr lvl="2"/>
            <a:r>
              <a:rPr lang="en-IN" dirty="0"/>
              <a:t>This captures the intuition that if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= 0 (predict </a:t>
            </a:r>
            <a:r>
              <a:rPr lang="en-IN" i="1" dirty="0"/>
              <a:t>P </a:t>
            </a:r>
            <a:r>
              <a:rPr lang="en-IN" dirty="0"/>
              <a:t>(y=1|x; </a:t>
            </a:r>
            <a:r>
              <a:rPr lang="el-GR" dirty="0"/>
              <a:t>θ) = 0) </a:t>
            </a:r>
            <a:r>
              <a:rPr lang="en-IN" dirty="0"/>
              <a:t>but y = 1 this will penalize the learning algorithm with a massive cost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39A2B-BFF3-7848-9FE6-2AF3AB2B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13" y="5118100"/>
            <a:ext cx="4775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78B3-E132-FE4F-85DE-F6DC62CC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61554-5499-2946-A01A-BE646B589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about if y = 0</a:t>
            </a:r>
          </a:p>
          <a:p>
            <a:r>
              <a:rPr lang="en-IN" dirty="0"/>
              <a:t>then cost is evaluated as -log(1- h</a:t>
            </a:r>
            <a:r>
              <a:rPr lang="el-GR" baseline="-25000" dirty="0"/>
              <a:t>θ</a:t>
            </a:r>
            <a:r>
              <a:rPr lang="el-GR" dirty="0"/>
              <a:t>( </a:t>
            </a:r>
            <a:r>
              <a:rPr lang="en-IN" dirty="0"/>
              <a:t>x ))</a:t>
            </a:r>
          </a:p>
          <a:p>
            <a:pPr lvl="1"/>
            <a:r>
              <a:rPr lang="en-IN" dirty="0"/>
              <a:t>Just get inverse of the other function</a:t>
            </a:r>
          </a:p>
          <a:p>
            <a:r>
              <a:rPr lang="en-IN" dirty="0"/>
              <a:t>Now it goes to plus infinity as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 goes to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96FC1-5CDE-8640-BA02-08EE6D4A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48" y="4002617"/>
            <a:ext cx="2947168" cy="27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2A94-4FB9-1648-B6D8-0D7EB0F0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Simplified cost function and gradient descent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BCA-6AB6-0347-BE16-053C03B3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Define a simpler way to write the cost function and apply gradient descent to the logistic regression</a:t>
            </a:r>
          </a:p>
          <a:p>
            <a:pPr lvl="1"/>
            <a:r>
              <a:rPr lang="en-IN" dirty="0"/>
              <a:t>By the end should be able to implement a fully functional logistic regression function</a:t>
            </a:r>
          </a:p>
          <a:p>
            <a:r>
              <a:rPr lang="en-IN" dirty="0"/>
              <a:t>Logistic regression cost function is as follows</a:t>
            </a: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2EB0-7A7F-7749-8EC2-3F841496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81" y="4001294"/>
            <a:ext cx="791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6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7D2F-3B74-064E-A6D7-2A737299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8BFB5-F51C-CD42-B885-C6331456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65125"/>
            <a:ext cx="11049000" cy="5811838"/>
          </a:xfrm>
        </p:spPr>
        <p:txBody>
          <a:bodyPr>
            <a:normAutofit/>
          </a:bodyPr>
          <a:lstStyle/>
          <a:p>
            <a:r>
              <a:rPr lang="en-IN" dirty="0"/>
              <a:t>This is the cost for a single example</a:t>
            </a:r>
          </a:p>
          <a:p>
            <a:pPr lvl="1"/>
            <a:r>
              <a:rPr lang="en-IN" dirty="0"/>
              <a:t>For binary classification problems y is always 0 or 1</a:t>
            </a:r>
          </a:p>
          <a:p>
            <a:pPr lvl="2"/>
            <a:r>
              <a:rPr lang="en-IN" dirty="0"/>
              <a:t>Because of this, we can have a simpler way to write the cost function</a:t>
            </a:r>
          </a:p>
          <a:p>
            <a:pPr lvl="3"/>
            <a:r>
              <a:rPr lang="en-IN" dirty="0"/>
              <a:t>Rather than writing cost function on two lines/two cases - Can compress them into one equation - more efficient </a:t>
            </a:r>
          </a:p>
          <a:p>
            <a:pPr lvl="1"/>
            <a:r>
              <a:rPr lang="en-IN" dirty="0"/>
              <a:t>Can write cost function is</a:t>
            </a:r>
          </a:p>
          <a:p>
            <a:pPr lvl="2"/>
            <a:r>
              <a:rPr lang="en-IN" b="1" dirty="0"/>
              <a:t>cost(h</a:t>
            </a:r>
            <a:r>
              <a:rPr lang="el-GR" b="1" baseline="-25000" dirty="0"/>
              <a:t>θ, </a:t>
            </a:r>
            <a:r>
              <a:rPr lang="el-GR" b="1" dirty="0"/>
              <a:t>(</a:t>
            </a:r>
            <a:r>
              <a:rPr lang="en-IN" b="1" dirty="0"/>
              <a:t>x),y) = -</a:t>
            </a:r>
            <a:r>
              <a:rPr lang="en-IN" b="1" dirty="0" err="1"/>
              <a:t>ylog</a:t>
            </a:r>
            <a:r>
              <a:rPr lang="en-IN" b="1" dirty="0"/>
              <a:t>( h</a:t>
            </a:r>
            <a:r>
              <a:rPr lang="el-GR" b="1" baseline="-25000" dirty="0"/>
              <a:t>θ</a:t>
            </a:r>
            <a:r>
              <a:rPr lang="el-GR" b="1" dirty="0"/>
              <a:t>(</a:t>
            </a:r>
            <a:r>
              <a:rPr lang="en-IN" b="1" dirty="0"/>
              <a:t>x) ) - (1-y)log( 1- h</a:t>
            </a:r>
            <a:r>
              <a:rPr lang="el-GR" b="1" baseline="-25000" dirty="0"/>
              <a:t>θ</a:t>
            </a:r>
            <a:r>
              <a:rPr lang="el-GR" b="1" dirty="0"/>
              <a:t>(</a:t>
            </a:r>
            <a:r>
              <a:rPr lang="en-IN" b="1" dirty="0"/>
              <a:t>x) ) </a:t>
            </a:r>
            <a:endParaRPr lang="en-IN" dirty="0"/>
          </a:p>
          <a:p>
            <a:pPr lvl="3"/>
            <a:r>
              <a:rPr lang="en-IN" dirty="0"/>
              <a:t>This equation is a more compact of the two cases above</a:t>
            </a:r>
          </a:p>
          <a:p>
            <a:pPr lvl="1"/>
            <a:r>
              <a:rPr lang="en-IN" dirty="0"/>
              <a:t>We know that there are only two possible cases</a:t>
            </a:r>
          </a:p>
          <a:p>
            <a:pPr lvl="2"/>
            <a:r>
              <a:rPr lang="en-IN" dirty="0"/>
              <a:t>y = 1</a:t>
            </a:r>
          </a:p>
          <a:p>
            <a:pPr lvl="3"/>
            <a:r>
              <a:rPr lang="en-IN" dirty="0"/>
              <a:t>Then our equation simplifies to</a:t>
            </a:r>
          </a:p>
          <a:p>
            <a:pPr lvl="4"/>
            <a:r>
              <a:rPr lang="en-IN" dirty="0"/>
              <a:t>-log(h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 - (0)log(1 -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</a:t>
            </a:r>
          </a:p>
          <a:p>
            <a:pPr lvl="5"/>
            <a:r>
              <a:rPr lang="en-IN" dirty="0"/>
              <a:t>-log(h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</a:t>
            </a:r>
          </a:p>
          <a:p>
            <a:pPr lvl="5"/>
            <a:r>
              <a:rPr lang="en-IN" dirty="0"/>
              <a:t>Which is what we had before when y = 1</a:t>
            </a:r>
          </a:p>
          <a:p>
            <a:r>
              <a:rPr lang="en-IN" dirty="0"/>
              <a:t>So, in summary, our cost function for the </a:t>
            </a:r>
            <a:r>
              <a:rPr lang="el-GR" dirty="0"/>
              <a:t>θ </a:t>
            </a:r>
            <a:r>
              <a:rPr lang="en-IN" dirty="0"/>
              <a:t>parameters can be defined as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84AB2-3A99-C24D-953A-785682BF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38" y="5881077"/>
            <a:ext cx="9220200" cy="86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4A5DC-85DF-5647-A608-B9EBF4B8C512}"/>
              </a:ext>
            </a:extLst>
          </p:cNvPr>
          <p:cNvSpPr txBox="1"/>
          <p:nvPr/>
        </p:nvSpPr>
        <p:spPr>
          <a:xfrm>
            <a:off x="6779418" y="3382050"/>
            <a:ext cx="5107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 = 0</a:t>
            </a:r>
          </a:p>
          <a:p>
            <a:pPr lvl="1"/>
            <a:r>
              <a:rPr lang="en-IN" dirty="0"/>
              <a:t>Then our equation simplifies to</a:t>
            </a:r>
            <a:br>
              <a:rPr lang="en-IN" dirty="0"/>
            </a:br>
            <a:endParaRPr lang="en-IN" dirty="0"/>
          </a:p>
          <a:p>
            <a:pPr lvl="2"/>
            <a:r>
              <a:rPr lang="en-IN" dirty="0"/>
              <a:t>-(0)log(h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 - (1)log(1 -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</a:t>
            </a:r>
          </a:p>
          <a:p>
            <a:pPr lvl="2"/>
            <a:r>
              <a:rPr lang="en-IN" dirty="0"/>
              <a:t>= -log(1-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</a:t>
            </a:r>
          </a:p>
          <a:p>
            <a:pPr lvl="2"/>
            <a:r>
              <a:rPr lang="en-IN" dirty="0"/>
              <a:t>Which is what we had before when y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2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BC9-8822-9E4E-A727-10E0BDA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3BD6-DB19-CF4D-84D8-A5F5C7F84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5" y="365124"/>
            <a:ext cx="11260015" cy="6270137"/>
          </a:xfrm>
        </p:spPr>
        <p:txBody>
          <a:bodyPr>
            <a:normAutofit/>
          </a:bodyPr>
          <a:lstStyle/>
          <a:p>
            <a:r>
              <a:rPr lang="en-IN" dirty="0"/>
              <a:t>Why do we chose this function when other cost functions exist?</a:t>
            </a:r>
          </a:p>
          <a:p>
            <a:pPr lvl="1"/>
            <a:r>
              <a:rPr lang="en-IN" dirty="0"/>
              <a:t>This cost function can be derived from statistics using the principle of </a:t>
            </a:r>
            <a:r>
              <a:rPr lang="en-IN" b="1" dirty="0"/>
              <a:t>maximum likelihood estimation</a:t>
            </a:r>
            <a:endParaRPr lang="en-IN" dirty="0"/>
          </a:p>
          <a:p>
            <a:pPr lvl="1"/>
            <a:r>
              <a:rPr lang="en-IN" dirty="0"/>
              <a:t>Also has the nice property that it's convex</a:t>
            </a:r>
          </a:p>
          <a:p>
            <a:r>
              <a:rPr lang="en-IN" dirty="0"/>
              <a:t>To fit parameters </a:t>
            </a:r>
            <a:r>
              <a:rPr lang="el-GR" dirty="0"/>
              <a:t>θ:</a:t>
            </a:r>
          </a:p>
          <a:p>
            <a:pPr lvl="1"/>
            <a:r>
              <a:rPr lang="en-IN" dirty="0"/>
              <a:t>Find parameters </a:t>
            </a:r>
            <a:r>
              <a:rPr lang="el-GR" dirty="0"/>
              <a:t>θ </a:t>
            </a:r>
            <a:r>
              <a:rPr lang="en-IN" dirty="0"/>
              <a:t>which minimize J(</a:t>
            </a:r>
            <a:r>
              <a:rPr lang="el-GR" dirty="0"/>
              <a:t>θ)</a:t>
            </a:r>
          </a:p>
          <a:p>
            <a:pPr lvl="1"/>
            <a:r>
              <a:rPr lang="en-IN" dirty="0"/>
              <a:t>This means we have a set of parameters to use in our model for future predictions</a:t>
            </a:r>
          </a:p>
          <a:p>
            <a:r>
              <a:rPr lang="en-IN" dirty="0"/>
              <a:t>Then, if we're given some new example with set of features x, we can take the </a:t>
            </a:r>
            <a:r>
              <a:rPr lang="el-GR" dirty="0"/>
              <a:t>θ </a:t>
            </a:r>
            <a:r>
              <a:rPr lang="en-IN" dirty="0"/>
              <a:t>which we generated, and output our prediction using</a:t>
            </a:r>
          </a:p>
          <a:p>
            <a:endParaRPr lang="en-IN" dirty="0"/>
          </a:p>
          <a:p>
            <a:endParaRPr lang="en-IN" dirty="0"/>
          </a:p>
          <a:p>
            <a:pPr lvl="2"/>
            <a:r>
              <a:rPr lang="en-IN" dirty="0"/>
              <a:t>This result is p(y=1 | x ; </a:t>
            </a:r>
            <a:r>
              <a:rPr lang="el-GR" dirty="0"/>
              <a:t>θ)</a:t>
            </a:r>
          </a:p>
          <a:p>
            <a:pPr lvl="2"/>
            <a:r>
              <a:rPr lang="en-IN" dirty="0"/>
              <a:t>Probability y = 1, given x, parameterized by </a:t>
            </a:r>
            <a:r>
              <a:rPr lang="el-GR" dirty="0"/>
              <a:t>θ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F7FFF-7D33-D845-97C6-85067CCD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88" y="4670180"/>
            <a:ext cx="3187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0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21DF-ACBC-D548-B562-F2C6652C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4" y="-8878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/>
              <a:t>How to minimize the logistic regression cost function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0C54-FD9D-294E-BE43-0D6A86DC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4" y="973014"/>
            <a:ext cx="12174414" cy="5884985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Now we need to figure out how to minimize J(</a:t>
            </a:r>
            <a:r>
              <a:rPr lang="el-GR" dirty="0"/>
              <a:t>θ)</a:t>
            </a:r>
          </a:p>
          <a:p>
            <a:pPr lvl="1"/>
            <a:r>
              <a:rPr lang="en-IN" dirty="0"/>
              <a:t>Use gradient descent as before</a:t>
            </a:r>
          </a:p>
          <a:p>
            <a:pPr lvl="1"/>
            <a:r>
              <a:rPr lang="en-IN" dirty="0"/>
              <a:t>Repeatedly update each parameter using a learning rate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you had </a:t>
            </a:r>
            <a:r>
              <a:rPr lang="en-IN" i="1" dirty="0"/>
              <a:t>n </a:t>
            </a:r>
            <a:r>
              <a:rPr lang="en-IN" dirty="0"/>
              <a:t>features, you would have an n+1 column vector for </a:t>
            </a:r>
            <a:r>
              <a:rPr lang="el-GR" dirty="0"/>
              <a:t>θ</a:t>
            </a:r>
          </a:p>
          <a:p>
            <a:r>
              <a:rPr lang="en-IN" dirty="0"/>
              <a:t>This equation is the same as the linear regression rule</a:t>
            </a:r>
          </a:p>
          <a:p>
            <a:pPr lvl="1"/>
            <a:r>
              <a:rPr lang="en-IN" dirty="0"/>
              <a:t>The only difference is that our definition for the hypothesis has changed</a:t>
            </a:r>
          </a:p>
          <a:p>
            <a:r>
              <a:rPr lang="en-IN" dirty="0"/>
              <a:t>Previously, we spoke about how to monitor gradient descent to check it's working</a:t>
            </a:r>
          </a:p>
          <a:p>
            <a:pPr lvl="1"/>
            <a:r>
              <a:rPr lang="en-IN" dirty="0"/>
              <a:t>Can do the same thing here for logistic regression</a:t>
            </a:r>
          </a:p>
          <a:p>
            <a:r>
              <a:rPr lang="en-IN" dirty="0"/>
              <a:t>When implementing logistic regression with gradient descent, we have to update all the </a:t>
            </a:r>
            <a:r>
              <a:rPr lang="el-GR" dirty="0"/>
              <a:t>θ </a:t>
            </a:r>
            <a:r>
              <a:rPr lang="en-IN" dirty="0"/>
              <a:t>values 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 </a:t>
            </a:r>
            <a:r>
              <a:rPr lang="en-IN" dirty="0"/>
              <a:t>to </a:t>
            </a:r>
            <a:r>
              <a:rPr lang="el-GR" dirty="0"/>
              <a:t>θ</a:t>
            </a:r>
            <a:r>
              <a:rPr lang="en-IN" baseline="-25000" dirty="0"/>
              <a:t>n</a:t>
            </a:r>
            <a:r>
              <a:rPr lang="en-IN" dirty="0"/>
              <a:t>) simultaneously</a:t>
            </a:r>
          </a:p>
          <a:p>
            <a:pPr lvl="1"/>
            <a:r>
              <a:rPr lang="en-IN" dirty="0"/>
              <a:t>Could use a for loop</a:t>
            </a:r>
          </a:p>
          <a:p>
            <a:pPr lvl="1"/>
            <a:r>
              <a:rPr lang="en-IN" dirty="0"/>
              <a:t>Better would be a vectorized implementation</a:t>
            </a:r>
          </a:p>
          <a:p>
            <a:r>
              <a:rPr lang="en-IN" dirty="0"/>
              <a:t>Feature scaling for gradient descent for logistic regression also applies here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8BA6F-761B-334F-82FA-9D840FD7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58" y="1775186"/>
            <a:ext cx="5109272" cy="15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2DFF-CFAF-474D-A4A1-A2F7939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Multiclass classification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28A4-31BF-3A4C-84DD-6C77732B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Email </a:t>
            </a:r>
            <a:r>
              <a:rPr lang="en-IN" dirty="0" err="1"/>
              <a:t>Foldering</a:t>
            </a:r>
            <a:r>
              <a:rPr lang="en-IN" dirty="0"/>
              <a:t> – Family/Job/Hobby</a:t>
            </a:r>
          </a:p>
          <a:p>
            <a:r>
              <a:rPr lang="en-IN" dirty="0"/>
              <a:t>Medical Diagnosis – Not ill/ Cold / Flu</a:t>
            </a:r>
          </a:p>
          <a:p>
            <a:r>
              <a:rPr lang="en-IN" dirty="0"/>
              <a:t>Weather – Sunny/cloudy/rain/windy</a:t>
            </a:r>
          </a:p>
          <a:p>
            <a:r>
              <a:rPr lang="en-IN" dirty="0"/>
              <a:t>Getting logistic regression for multiclass classification using </a:t>
            </a:r>
            <a:r>
              <a:rPr lang="en-IN" b="1" dirty="0"/>
              <a:t>one vs. all</a:t>
            </a:r>
            <a:endParaRPr lang="en-IN" dirty="0"/>
          </a:p>
          <a:p>
            <a:r>
              <a:rPr lang="en-IN" dirty="0"/>
              <a:t>Multiclass - more than yes or no (1 or 0)</a:t>
            </a:r>
          </a:p>
          <a:p>
            <a:pPr lvl="1"/>
            <a:r>
              <a:rPr lang="en-IN" dirty="0"/>
              <a:t>Classification with multiple classes for assignment</a:t>
            </a:r>
          </a:p>
          <a:p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ED05-6C23-C24A-99D9-7B0F7DC4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4778419"/>
            <a:ext cx="3912821" cy="19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5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471D-31AB-EA4B-8FBA-82ED174F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C1AC8-A561-2F44-B8C2-7D2EFD37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Given a dataset with three classes, how do we get a learning algorithm to work?</a:t>
            </a:r>
          </a:p>
          <a:p>
            <a:pPr lvl="1"/>
            <a:r>
              <a:rPr lang="en-IN" dirty="0"/>
              <a:t>Use one vs. all classification make binary classification work for multiclass classification</a:t>
            </a:r>
          </a:p>
          <a:p>
            <a:r>
              <a:rPr lang="en-IN" b="1" dirty="0"/>
              <a:t>One vs. all classification</a:t>
            </a:r>
            <a:endParaRPr lang="en-IN" dirty="0"/>
          </a:p>
          <a:p>
            <a:pPr lvl="1"/>
            <a:r>
              <a:rPr lang="en-IN" dirty="0"/>
              <a:t>Split the training set into three separate binary classification problems</a:t>
            </a:r>
          </a:p>
          <a:p>
            <a:pPr lvl="2"/>
            <a:r>
              <a:rPr lang="en-IN" dirty="0"/>
              <a:t>i.e. create a new fake training set</a:t>
            </a:r>
          </a:p>
          <a:p>
            <a:pPr lvl="3"/>
            <a:r>
              <a:rPr lang="en-IN" dirty="0"/>
              <a:t>Triangle (1) vs crosses and squares (0) h</a:t>
            </a:r>
            <a:r>
              <a:rPr lang="el-GR" baseline="-25000" dirty="0"/>
              <a:t>θ</a:t>
            </a:r>
            <a:r>
              <a:rPr lang="el-GR" baseline="30000" dirty="0"/>
              <a:t>1</a:t>
            </a:r>
            <a:r>
              <a:rPr lang="el-GR" dirty="0"/>
              <a:t>(</a:t>
            </a:r>
            <a:r>
              <a:rPr lang="en-IN" dirty="0"/>
              <a:t>x)</a:t>
            </a:r>
          </a:p>
          <a:p>
            <a:pPr lvl="4"/>
            <a:r>
              <a:rPr lang="en-IN" dirty="0"/>
              <a:t>P(y=1 | x</a:t>
            </a:r>
            <a:r>
              <a:rPr lang="en-IN" baseline="-25000" dirty="0"/>
              <a:t>1</a:t>
            </a:r>
            <a:r>
              <a:rPr lang="en-IN" dirty="0"/>
              <a:t>; </a:t>
            </a:r>
            <a:r>
              <a:rPr lang="el-GR" dirty="0"/>
              <a:t>θ)</a:t>
            </a:r>
          </a:p>
          <a:p>
            <a:pPr lvl="3"/>
            <a:r>
              <a:rPr lang="en-IN" dirty="0"/>
              <a:t>Crosses (1) vs triangle and square (0) h</a:t>
            </a:r>
            <a:r>
              <a:rPr lang="el-GR" baseline="-25000" dirty="0"/>
              <a:t>θ</a:t>
            </a:r>
            <a:r>
              <a:rPr lang="el-GR" baseline="30000" dirty="0"/>
              <a:t>2</a:t>
            </a:r>
            <a:r>
              <a:rPr lang="el-GR" dirty="0"/>
              <a:t>(</a:t>
            </a:r>
            <a:r>
              <a:rPr lang="en-IN" dirty="0"/>
              <a:t>x)</a:t>
            </a:r>
          </a:p>
          <a:p>
            <a:pPr lvl="4"/>
            <a:r>
              <a:rPr lang="en-IN" dirty="0"/>
              <a:t>P(y=1 | x</a:t>
            </a:r>
            <a:r>
              <a:rPr lang="en-IN" baseline="-25000" dirty="0"/>
              <a:t>2</a:t>
            </a:r>
            <a:r>
              <a:rPr lang="en-IN" dirty="0"/>
              <a:t>; </a:t>
            </a:r>
            <a:r>
              <a:rPr lang="el-GR" dirty="0"/>
              <a:t>θ)</a:t>
            </a:r>
          </a:p>
          <a:p>
            <a:pPr lvl="3"/>
            <a:r>
              <a:rPr lang="en-IN" dirty="0"/>
              <a:t>Square (1) vs crosses and square (0) h</a:t>
            </a:r>
            <a:r>
              <a:rPr lang="el-GR" baseline="-25000" dirty="0"/>
              <a:t>θ</a:t>
            </a:r>
            <a:r>
              <a:rPr lang="el-GR" baseline="30000" dirty="0"/>
              <a:t>3</a:t>
            </a:r>
            <a:r>
              <a:rPr lang="el-GR" dirty="0"/>
              <a:t>(</a:t>
            </a:r>
            <a:r>
              <a:rPr lang="en-IN" dirty="0"/>
              <a:t>x)</a:t>
            </a:r>
          </a:p>
          <a:p>
            <a:pPr lvl="4"/>
            <a:r>
              <a:rPr lang="en-IN" dirty="0"/>
              <a:t>P(y=1 | x</a:t>
            </a:r>
            <a:r>
              <a:rPr lang="en-IN" baseline="-25000" dirty="0"/>
              <a:t>3</a:t>
            </a:r>
            <a:r>
              <a:rPr lang="en-IN" dirty="0"/>
              <a:t>; </a:t>
            </a:r>
            <a:r>
              <a:rPr lang="el-GR" dirty="0"/>
              <a:t>θ)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AF232-6028-1E44-BBD0-31B5A363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5" y="3148080"/>
            <a:ext cx="2732088" cy="35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5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645D1E-D2AD-C74A-B5FD-606C6B2D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40920-F824-4B43-8C6B-62E3B0BA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316" y="365125"/>
            <a:ext cx="3255966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F7D87-921E-A246-8727-9B44D2F2F768}"/>
              </a:ext>
            </a:extLst>
          </p:cNvPr>
          <p:cNvSpPr txBox="1"/>
          <p:nvPr/>
        </p:nvSpPr>
        <p:spPr>
          <a:xfrm>
            <a:off x="314324" y="5015547"/>
            <a:ext cx="12272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Overall</a:t>
            </a:r>
            <a:endParaRPr lang="en-I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Train a logistic regression classifier h</a:t>
            </a:r>
            <a:r>
              <a:rPr lang="el-GR" sz="2400" baseline="-25000" dirty="0">
                <a:solidFill>
                  <a:srgbClr val="FF0000"/>
                </a:solidFill>
              </a:rPr>
              <a:t>θ</a:t>
            </a:r>
            <a:r>
              <a:rPr lang="el-GR" sz="2400" baseline="30000" dirty="0">
                <a:solidFill>
                  <a:srgbClr val="FF0000"/>
                </a:solidFill>
              </a:rPr>
              <a:t>(</a:t>
            </a:r>
            <a:r>
              <a:rPr lang="en-IN" sz="2400" baseline="30000" dirty="0" err="1">
                <a:solidFill>
                  <a:srgbClr val="FF0000"/>
                </a:solidFill>
              </a:rPr>
              <a:t>i</a:t>
            </a:r>
            <a:r>
              <a:rPr lang="en-IN" sz="2400" baseline="30000" dirty="0">
                <a:solidFill>
                  <a:srgbClr val="FF0000"/>
                </a:solidFill>
              </a:rPr>
              <a:t>)</a:t>
            </a:r>
            <a:r>
              <a:rPr lang="en-IN" sz="2400" dirty="0">
                <a:solidFill>
                  <a:srgbClr val="FF0000"/>
                </a:solidFill>
              </a:rPr>
              <a:t>(x) for each class </a:t>
            </a:r>
            <a:r>
              <a:rPr lang="en-IN" sz="2400" dirty="0" err="1">
                <a:solidFill>
                  <a:srgbClr val="FF0000"/>
                </a:solidFill>
              </a:rPr>
              <a:t>i</a:t>
            </a:r>
            <a:r>
              <a:rPr lang="en-IN" sz="2400" dirty="0">
                <a:solidFill>
                  <a:srgbClr val="FF0000"/>
                </a:solidFill>
              </a:rPr>
              <a:t> to predict the probability that y = </a:t>
            </a:r>
            <a:r>
              <a:rPr lang="en-IN" sz="2400" dirty="0" err="1">
                <a:solidFill>
                  <a:srgbClr val="FF0000"/>
                </a:solidFill>
              </a:rPr>
              <a:t>i</a:t>
            </a:r>
            <a:endParaRPr lang="en-IN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On a new input, </a:t>
            </a:r>
            <a:r>
              <a:rPr lang="en-IN" sz="2400" i="1" dirty="0">
                <a:solidFill>
                  <a:srgbClr val="FF0000"/>
                </a:solidFill>
              </a:rPr>
              <a:t>x</a:t>
            </a:r>
            <a:r>
              <a:rPr lang="en-IN" sz="2400" dirty="0">
                <a:solidFill>
                  <a:srgbClr val="FF0000"/>
                </a:solidFill>
              </a:rPr>
              <a:t> to make a prediction, pick the class </a:t>
            </a:r>
            <a:r>
              <a:rPr lang="en-IN" sz="2400" i="1" dirty="0" err="1">
                <a:solidFill>
                  <a:srgbClr val="FF0000"/>
                </a:solidFill>
              </a:rPr>
              <a:t>i</a:t>
            </a:r>
            <a:r>
              <a:rPr lang="en-IN" sz="2400" dirty="0">
                <a:solidFill>
                  <a:srgbClr val="FF0000"/>
                </a:solidFill>
              </a:rPr>
              <a:t> that maximizes the probability that h</a:t>
            </a:r>
            <a:r>
              <a:rPr lang="el-GR" sz="2400" baseline="-25000" dirty="0">
                <a:solidFill>
                  <a:srgbClr val="FF0000"/>
                </a:solidFill>
              </a:rPr>
              <a:t>θ</a:t>
            </a:r>
            <a:r>
              <a:rPr lang="el-GR" sz="2400" baseline="30000" dirty="0">
                <a:solidFill>
                  <a:srgbClr val="FF0000"/>
                </a:solidFill>
              </a:rPr>
              <a:t>(</a:t>
            </a:r>
            <a:r>
              <a:rPr lang="en-IN" sz="2400" baseline="30000" dirty="0" err="1">
                <a:solidFill>
                  <a:srgbClr val="FF0000"/>
                </a:solidFill>
              </a:rPr>
              <a:t>i</a:t>
            </a:r>
            <a:r>
              <a:rPr lang="en-IN" sz="2400" baseline="30000" dirty="0">
                <a:solidFill>
                  <a:srgbClr val="FF0000"/>
                </a:solidFill>
              </a:rPr>
              <a:t>)</a:t>
            </a:r>
            <a:r>
              <a:rPr lang="en-IN" sz="2400" dirty="0">
                <a:solidFill>
                  <a:srgbClr val="FF0000"/>
                </a:solidFill>
              </a:rPr>
              <a:t>(x) = 1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7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C98E-21A4-B145-9E65-8B2BBB7E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E2C1-BE30-574C-BD58-6F5FFE2B3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802179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 we develop a classification algorithm?</a:t>
            </a:r>
          </a:p>
          <a:p>
            <a:pPr lvl="1">
              <a:buFontTx/>
              <a:buChar char="•"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Tumour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size vs malignancy (0 or 1)</a:t>
            </a:r>
          </a:p>
          <a:p>
            <a:pPr lvl="1">
              <a:buFontTx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We 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could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use linear regression</a:t>
            </a:r>
          </a:p>
          <a:p>
            <a:pPr lvl="3">
              <a:buFontTx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Then threshold the classifier output (i.e. anything over some value is yes, else no)</a:t>
            </a:r>
          </a:p>
          <a:p>
            <a:pPr lvl="2"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 our example below linear regression with thresholding seems to work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E81BBA-A9B3-B144-8B62-11260288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3429000"/>
            <a:ext cx="76708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5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C43B-6196-8D43-A3D5-5684579F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5572-8DDF-9D4D-B61D-95A55B2C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see above this does a reasonable job of stratifying the data points into one of two classes</a:t>
            </a:r>
          </a:p>
          <a:p>
            <a:pPr lvl="1"/>
            <a:r>
              <a:rPr lang="en-IN" dirty="0"/>
              <a:t>But what if we had a single Yes with a very small tumour </a:t>
            </a:r>
          </a:p>
          <a:p>
            <a:pPr lvl="1"/>
            <a:r>
              <a:rPr lang="en-IN" dirty="0"/>
              <a:t>This would lead to classifying all the existing yeses as </a:t>
            </a:r>
            <a:r>
              <a:rPr lang="en-IN" dirty="0" err="1"/>
              <a:t>nos</a:t>
            </a:r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But consider addition of a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5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4A94-ED37-6F45-A411-FB975BA3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D222BF-B9D8-8143-BE52-3B5D0F4F1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040" y="1825625"/>
            <a:ext cx="7775920" cy="4351338"/>
          </a:xfrm>
        </p:spPr>
      </p:pic>
    </p:spTree>
    <p:extLst>
      <p:ext uri="{BB962C8B-B14F-4D97-AF65-F5344CB8AC3E}">
        <p14:creationId xmlns:p14="http://schemas.microsoft.com/office/powerpoint/2010/main" val="78066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7B93-8958-154B-853E-EBB34014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BB82-4A35-7C4A-AAAB-95859D54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Another issues with linear regression</a:t>
            </a:r>
          </a:p>
          <a:p>
            <a:pPr lvl="1"/>
            <a:r>
              <a:rPr lang="en-IN" dirty="0"/>
              <a:t>We know  Classification Y is 0 or 1</a:t>
            </a:r>
          </a:p>
          <a:p>
            <a:pPr lvl="1"/>
            <a:r>
              <a:rPr lang="en-IN" dirty="0"/>
              <a:t>Linear Regression Hypothesis can give values large than 1 or less than 0</a:t>
            </a:r>
          </a:p>
          <a:p>
            <a:r>
              <a:rPr lang="en-IN" dirty="0"/>
              <a:t>So, logistic regression generates a  hypothesis value is always either 0 or 1</a:t>
            </a:r>
          </a:p>
          <a:p>
            <a:pPr lvl="1"/>
            <a:r>
              <a:rPr lang="en-IN" dirty="0"/>
              <a:t>Logistic regression is a </a:t>
            </a:r>
            <a:r>
              <a:rPr lang="en-IN" b="1" dirty="0"/>
              <a:t>classification algorithm</a:t>
            </a:r>
            <a:r>
              <a:rPr lang="en-IN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AC8A-9281-154E-9E3B-D9CB7EE5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Hypothesis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6C46-C264-1646-9B5C-5ED8BBF3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function is used to represent our hypothesis in classification</a:t>
            </a:r>
          </a:p>
          <a:p>
            <a:r>
              <a:rPr lang="en-IN" dirty="0"/>
              <a:t>We want our </a:t>
            </a:r>
            <a:r>
              <a:rPr lang="en-IN" dirty="0">
                <a:solidFill>
                  <a:srgbClr val="FF0000"/>
                </a:solidFill>
              </a:rPr>
              <a:t>classifier to output values between 0 and 1</a:t>
            </a:r>
          </a:p>
          <a:p>
            <a:pPr lvl="1"/>
            <a:r>
              <a:rPr lang="en-IN" dirty="0"/>
              <a:t>When using linear regression we did 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 (</a:t>
            </a:r>
            <a:r>
              <a:rPr lang="el-GR" dirty="0"/>
              <a:t>θ</a:t>
            </a:r>
            <a:r>
              <a:rPr lang="en-IN" i="1" baseline="30000" dirty="0"/>
              <a:t>T</a:t>
            </a:r>
            <a:r>
              <a:rPr lang="en-IN" dirty="0"/>
              <a:t> x)</a:t>
            </a:r>
          </a:p>
          <a:p>
            <a:pPr lvl="1"/>
            <a:r>
              <a:rPr lang="en-IN" dirty="0"/>
              <a:t>For classification hypothesis representation we do 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l-GR" baseline="-25000" dirty="0">
                <a:solidFill>
                  <a:schemeClr val="accent1">
                    <a:lumMod val="50000"/>
                  </a:schemeClr>
                </a:solidFill>
              </a:rPr>
              <a:t>θ</a:t>
            </a:r>
            <a:r>
              <a:rPr lang="el-G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x) = g((</a:t>
            </a:r>
            <a:r>
              <a:rPr lang="el-GR" dirty="0">
                <a:solidFill>
                  <a:schemeClr val="accent1">
                    <a:lumMod val="50000"/>
                  </a:schemeClr>
                </a:solidFill>
              </a:rPr>
              <a:t>θ</a:t>
            </a:r>
            <a:r>
              <a:rPr lang="en-IN" i="1" baseline="300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 x))</a:t>
            </a:r>
          </a:p>
          <a:p>
            <a:pPr lvl="2"/>
            <a:r>
              <a:rPr lang="en-IN" dirty="0"/>
              <a:t>Where we define g(z)</a:t>
            </a:r>
          </a:p>
          <a:p>
            <a:pPr lvl="3"/>
            <a:r>
              <a:rPr lang="en-IN" dirty="0"/>
              <a:t>z is a real number</a:t>
            </a:r>
          </a:p>
          <a:p>
            <a:pPr lvl="2"/>
            <a:r>
              <a:rPr lang="en-IN" dirty="0"/>
              <a:t>g(z) = 1/(1 + e</a:t>
            </a:r>
            <a:r>
              <a:rPr lang="en-IN" i="1" baseline="30000" dirty="0"/>
              <a:t>-z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This is the </a:t>
            </a:r>
            <a:r>
              <a:rPr lang="en-IN" b="1" dirty="0"/>
              <a:t>sigmoid function</a:t>
            </a:r>
            <a:r>
              <a:rPr lang="en-IN" dirty="0"/>
              <a:t>, or the </a:t>
            </a:r>
            <a:r>
              <a:rPr lang="en-IN" b="1" dirty="0"/>
              <a:t>logistic function</a:t>
            </a:r>
            <a:endParaRPr lang="en-IN" dirty="0"/>
          </a:p>
          <a:p>
            <a:pPr lvl="2"/>
            <a:r>
              <a:rPr lang="en-IN" dirty="0"/>
              <a:t>If we combine these equations we can write out the hypothesis as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C295E-2D90-1A4A-B445-38BFEDA5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11" y="5311775"/>
            <a:ext cx="3314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065F-9F2F-0641-BCAA-EB0C5823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sigmoid function look like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DA805-BE52-3641-9D09-8AF41BCB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Crosses 0.5 at the origin, then flattens out]</a:t>
            </a:r>
          </a:p>
          <a:p>
            <a:pPr lvl="1"/>
            <a:r>
              <a:rPr lang="en-IN" dirty="0"/>
              <a:t>Asymptotes at 0 and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DF1A9-72C9-6143-A770-BDAF9E6A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61" y="2857500"/>
            <a:ext cx="7626839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52F4-7C13-CA4C-9C91-BAF2011A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Interpreting hypothesis 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883B-BB8E-E04B-B319-9206E97F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357313"/>
            <a:ext cx="12072937" cy="5786437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When our hypothesis (h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x)) outputs a number, we treat that value as the estimated probability that y=1 on input x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If X is a feature vector with x</a:t>
            </a:r>
            <a:r>
              <a:rPr lang="en-IN" baseline="-25000" dirty="0"/>
              <a:t>0</a:t>
            </a:r>
            <a:r>
              <a:rPr lang="en-IN" dirty="0"/>
              <a:t> = 1 (as always) and x</a:t>
            </a:r>
            <a:r>
              <a:rPr lang="en-IN" baseline="-25000" dirty="0"/>
              <a:t>1</a:t>
            </a:r>
            <a:r>
              <a:rPr lang="en-IN" dirty="0"/>
              <a:t> = </a:t>
            </a:r>
            <a:r>
              <a:rPr lang="en-IN" dirty="0" err="1"/>
              <a:t>tumourSize</a:t>
            </a:r>
            <a:endParaRPr lang="en-IN" dirty="0"/>
          </a:p>
          <a:p>
            <a:pPr lvl="1"/>
            <a:r>
              <a:rPr lang="en-IN" dirty="0"/>
              <a:t>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 0.7</a:t>
            </a:r>
          </a:p>
          <a:p>
            <a:pPr lvl="2"/>
            <a:r>
              <a:rPr lang="en-IN" dirty="0"/>
              <a:t>Tells a patient they have a 70% chance of a </a:t>
            </a:r>
            <a:r>
              <a:rPr lang="en-IN" dirty="0" err="1"/>
              <a:t>tumor</a:t>
            </a:r>
            <a:r>
              <a:rPr lang="en-IN" dirty="0"/>
              <a:t> being malignant</a:t>
            </a:r>
          </a:p>
          <a:p>
            <a:r>
              <a:rPr lang="en-IN" dirty="0"/>
              <a:t>We can write this using the following notation</a:t>
            </a:r>
          </a:p>
          <a:p>
            <a:pPr lvl="1"/>
            <a:r>
              <a:rPr lang="en-IN" dirty="0"/>
              <a:t>h</a:t>
            </a:r>
            <a:r>
              <a:rPr lang="el-GR" baseline="-25000" dirty="0"/>
              <a:t>θ</a:t>
            </a:r>
            <a:r>
              <a:rPr lang="el-GR" dirty="0"/>
              <a:t>(</a:t>
            </a:r>
            <a:r>
              <a:rPr lang="en-IN" dirty="0"/>
              <a:t>x) = P(y=1|x ; </a:t>
            </a:r>
            <a:r>
              <a:rPr lang="el-GR" dirty="0"/>
              <a:t>θ)</a:t>
            </a:r>
          </a:p>
          <a:p>
            <a:r>
              <a:rPr lang="en-IN" dirty="0"/>
              <a:t>What does this mean?</a:t>
            </a:r>
          </a:p>
          <a:p>
            <a:pPr lvl="1"/>
            <a:r>
              <a:rPr lang="en-IN" dirty="0"/>
              <a:t>Probability that y=1, given x, parameterized by </a:t>
            </a:r>
            <a:r>
              <a:rPr lang="el-GR" dirty="0"/>
              <a:t>θ</a:t>
            </a:r>
          </a:p>
          <a:p>
            <a:r>
              <a:rPr lang="en-IN" dirty="0"/>
              <a:t>Since this is a binary classification task we know y = 0 or 1</a:t>
            </a:r>
          </a:p>
          <a:p>
            <a:r>
              <a:rPr lang="en-IN" dirty="0"/>
              <a:t>So the following must be true</a:t>
            </a:r>
          </a:p>
          <a:p>
            <a:pPr lvl="1"/>
            <a:r>
              <a:rPr lang="en-IN" dirty="0"/>
              <a:t>P(y=1|x ; </a:t>
            </a:r>
            <a:r>
              <a:rPr lang="el-GR" dirty="0"/>
              <a:t>θ) + </a:t>
            </a:r>
            <a:r>
              <a:rPr lang="en-IN" dirty="0"/>
              <a:t>P(y=0|x ; </a:t>
            </a:r>
            <a:r>
              <a:rPr lang="el-GR" dirty="0"/>
              <a:t>θ) = 1</a:t>
            </a:r>
          </a:p>
          <a:p>
            <a:pPr lvl="1"/>
            <a:r>
              <a:rPr lang="en-IN" dirty="0"/>
              <a:t>P(y=0|x ; </a:t>
            </a:r>
            <a:r>
              <a:rPr lang="el-GR" dirty="0"/>
              <a:t>θ) = 1 - </a:t>
            </a:r>
            <a:r>
              <a:rPr lang="en-IN" dirty="0"/>
              <a:t>P(y=1|x ; </a:t>
            </a:r>
            <a:r>
              <a:rPr lang="el-GR" dirty="0"/>
              <a:t>θ)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 chance of patient having </a:t>
            </a:r>
            <a:r>
              <a:rPr lang="en-US" dirty="0" err="1"/>
              <a:t>tumour</a:t>
            </a:r>
            <a:r>
              <a:rPr lang="en-US" dirty="0"/>
              <a:t> not malignant is 30%</a:t>
            </a:r>
            <a:endParaRPr lang="el-GR" dirty="0"/>
          </a:p>
          <a:p>
            <a:pPr marL="0" indent="0">
              <a:buNone/>
            </a:pPr>
            <a:br>
              <a:rPr lang="el-G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3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549</Words>
  <Application>Microsoft Macintosh PowerPoint</Application>
  <PresentationFormat>Widescreen</PresentationFormat>
  <Paragraphs>260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Office Theme</vt:lpstr>
      <vt:lpstr>Logistic Regression</vt:lpstr>
      <vt:lpstr>Classification</vt:lpstr>
      <vt:lpstr>Classification with Linear regression</vt:lpstr>
      <vt:lpstr>PowerPoint Presentation</vt:lpstr>
      <vt:lpstr>PowerPoint Presentation</vt:lpstr>
      <vt:lpstr>PowerPoint Presentation</vt:lpstr>
      <vt:lpstr>Hypothesis representation</vt:lpstr>
      <vt:lpstr>sigmoid function look like </vt:lpstr>
      <vt:lpstr>Interpreting hypothesis output</vt:lpstr>
      <vt:lpstr>PowerPoint Presentation</vt:lpstr>
      <vt:lpstr>Decision boundary</vt:lpstr>
      <vt:lpstr>Decision boundary</vt:lpstr>
      <vt:lpstr>PowerPoint Presentation</vt:lpstr>
      <vt:lpstr>Non-linear decision boundaries</vt:lpstr>
      <vt:lpstr>PowerPoint Presentation</vt:lpstr>
      <vt:lpstr>Cost function for logistic regression </vt:lpstr>
      <vt:lpstr>PowerPoint Presentation</vt:lpstr>
      <vt:lpstr>What does this actually mean?</vt:lpstr>
      <vt:lpstr>A convex logistic regression cost function</vt:lpstr>
      <vt:lpstr>PowerPoint Presentation</vt:lpstr>
      <vt:lpstr>PowerPoint Presentation</vt:lpstr>
      <vt:lpstr>Simplified cost function and gradient descent</vt:lpstr>
      <vt:lpstr>PowerPoint Presentation</vt:lpstr>
      <vt:lpstr>PowerPoint Presentation</vt:lpstr>
      <vt:lpstr>How to minimize the logistic regression cost function</vt:lpstr>
      <vt:lpstr>Multiclass classification 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Microsoft Office User</dc:creator>
  <cp:lastModifiedBy>Microsoft Office User</cp:lastModifiedBy>
  <cp:revision>12</cp:revision>
  <dcterms:created xsi:type="dcterms:W3CDTF">2019-10-21T05:06:08Z</dcterms:created>
  <dcterms:modified xsi:type="dcterms:W3CDTF">2019-10-21T10:22:42Z</dcterms:modified>
</cp:coreProperties>
</file>